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7" r:id="rId4"/>
    <p:sldId id="268" r:id="rId5"/>
    <p:sldId id="265" r:id="rId6"/>
    <p:sldId id="258" r:id="rId7"/>
    <p:sldId id="259" r:id="rId8"/>
    <p:sldId id="260" r:id="rId9"/>
    <p:sldId id="261" r:id="rId10"/>
    <p:sldId id="269" r:id="rId11"/>
    <p:sldId id="271" r:id="rId12"/>
    <p:sldId id="262" r:id="rId13"/>
    <p:sldId id="270" r:id="rId14"/>
    <p:sldId id="26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198E0"/>
    <a:srgbClr val="7E0000"/>
    <a:srgbClr val="5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C6A6-047F-416D-9C40-691DD2087AD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FC63-935C-44D7-9FFC-CD215679A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1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C6A6-047F-416D-9C40-691DD2087AD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FC63-935C-44D7-9FFC-CD215679A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2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C6A6-047F-416D-9C40-691DD2087AD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FC63-935C-44D7-9FFC-CD215679A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3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C6A6-047F-416D-9C40-691DD2087AD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FC63-935C-44D7-9FFC-CD215679A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C6A6-047F-416D-9C40-691DD2087AD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FC63-935C-44D7-9FFC-CD215679A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2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C6A6-047F-416D-9C40-691DD2087AD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FC63-935C-44D7-9FFC-CD215679A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4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C6A6-047F-416D-9C40-691DD2087AD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FC63-935C-44D7-9FFC-CD215679A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19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C6A6-047F-416D-9C40-691DD2087AD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FC63-935C-44D7-9FFC-CD215679A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7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C6A6-047F-416D-9C40-691DD2087AD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FC63-935C-44D7-9FFC-CD215679A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62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C6A6-047F-416D-9C40-691DD2087AD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FC63-935C-44D7-9FFC-CD215679A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69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C6A6-047F-416D-9C40-691DD2087AD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FC63-935C-44D7-9FFC-CD215679A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9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2C6A6-047F-416D-9C40-691DD2087AD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CFC63-935C-44D7-9FFC-CD215679A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9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nyksciai.lt/" TargetMode="External"/><Relationship Id="rId5" Type="http://schemas.openxmlformats.org/officeDocument/2006/relationships/hyperlink" Target="http://www.daugavpils.lv/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hyperlink" Target="http://www.anyksciai.lt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ugavpils.lv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hyperlink" Target="http://www.anyksciai.lt/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ugavpils.lv/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3.jpe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hyperlink" Target="http://www.anyksciai.lt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ugavpils.lv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tlit.eu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anyksciai.lt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ugavpils.lv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hyperlink" Target="http://www.anyksciai.lt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ugavpils.lv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Olga.tolmacova@daugavpils.lv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anyksciai.lt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ugavpils.lv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nyksciai.lt/" TargetMode="External"/><Relationship Id="rId5" Type="http://schemas.openxmlformats.org/officeDocument/2006/relationships/hyperlink" Target="http://www.daugavpils.lv/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nyksciai.lt/" TargetMode="External"/><Relationship Id="rId5" Type="http://schemas.openxmlformats.org/officeDocument/2006/relationships/hyperlink" Target="http://www.daugavpils.lv/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nyksciai.lt/" TargetMode="External"/><Relationship Id="rId5" Type="http://schemas.openxmlformats.org/officeDocument/2006/relationships/hyperlink" Target="http://www.daugavpils.lv/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://www.anyksciai.lt/" TargetMode="External"/><Relationship Id="rId4" Type="http://schemas.openxmlformats.org/officeDocument/2006/relationships/hyperlink" Target="http://www.daugavpils.lv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www.anyksciai.lt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ugavpils.lv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www.anyksciai.lt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ugavpils.lv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hyperlink" Target="http://www.anyksciai.lt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ugavpils.lv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hyperlink" Target="http://www.anyksciai.lt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ugavpils.lv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5" y="5524966"/>
            <a:ext cx="7549978" cy="12538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1792259"/>
            <a:ext cx="10663880" cy="173893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000" dirty="0" err="1" smtClean="0"/>
              <a:t>Interreg</a:t>
            </a:r>
            <a:r>
              <a:rPr lang="en-US" sz="2000" dirty="0" smtClean="0"/>
              <a:t> V-A Latvia-Lithuania </a:t>
            </a:r>
            <a:r>
              <a:rPr lang="en-US" sz="2000" dirty="0" err="1" smtClean="0"/>
              <a:t>Programme</a:t>
            </a:r>
            <a:r>
              <a:rPr lang="en-US" sz="2000" dirty="0" smtClean="0"/>
              <a:t> 2014 – 2020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000" dirty="0" err="1" smtClean="0"/>
              <a:t>Programme</a:t>
            </a:r>
            <a:r>
              <a:rPr lang="en-US" sz="2000" dirty="0" smtClean="0"/>
              <a:t> priority: </a:t>
            </a:r>
            <a:r>
              <a:rPr lang="en-US" sz="2000" b="1" dirty="0" smtClean="0"/>
              <a:t>Sustainable and clean environment through cooperation  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priority specific objective: 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increase integration and efficiency of environmental resource management</a:t>
            </a:r>
          </a:p>
        </p:txBody>
      </p:sp>
      <p:pic>
        <p:nvPicPr>
          <p:cNvPr id="13" name="Picture 12" descr="Kontakti - Daugavpils pilsētas bāriņtiesa - Juridiskā palīdzība | Memorial  Service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121" y="5586281"/>
            <a:ext cx="416203" cy="534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113" y="5524967"/>
            <a:ext cx="609602" cy="59574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866765" y="6367920"/>
            <a:ext cx="1649554" cy="324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14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www.daugavpils.lv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18485" y="6376229"/>
            <a:ext cx="1490857" cy="324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14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www.anyksciai.lt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772411" y="1065232"/>
            <a:ext cx="217245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dirty="0">
                <a:solidFill>
                  <a:srgbClr val="98C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Nr. LLI-472 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1950" cy="1740149"/>
          </a:xfrm>
          <a:prstGeom prst="rect">
            <a:avLst/>
          </a:prstGeom>
        </p:spPr>
      </p:pic>
      <p:sp>
        <p:nvSpPr>
          <p:cNvPr id="20" name="Text Box 5"/>
          <p:cNvSpPr txBox="1"/>
          <p:nvPr/>
        </p:nvSpPr>
        <p:spPr>
          <a:xfrm>
            <a:off x="5527976" y="228256"/>
            <a:ext cx="6318035" cy="111257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  <a:tabLst>
                <a:tab pos="3590925" algn="l"/>
              </a:tabLst>
            </a:pPr>
            <a:r>
              <a:rPr lang="en-US" sz="2400" dirty="0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Joint Management of Urban Wetland Areas in border region Latvia-Lithuania. (</a:t>
            </a:r>
            <a:r>
              <a:rPr lang="en-US" sz="2400" dirty="0" err="1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Urb</a:t>
            </a:r>
            <a:r>
              <a:rPr lang="en-US" sz="2400" dirty="0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-Area</a:t>
            </a:r>
            <a:r>
              <a:rPr lang="lv-LV" sz="2400" dirty="0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                           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GB" sz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3778402"/>
            <a:ext cx="10663880" cy="141438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  <a:tabLst>
                <a:tab pos="3590925" algn="l"/>
              </a:tabLst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Joint Management of Urban Wetland Areas in border region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Latvia-Lithuania.</a:t>
            </a:r>
          </a:p>
          <a:p>
            <a:pPr algn="ctr">
              <a:spcAft>
                <a:spcPts val="0"/>
              </a:spcAft>
              <a:tabLst>
                <a:tab pos="3590925" algn="l"/>
              </a:tabLst>
            </a:pP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3590925" algn="l"/>
              </a:tabLst>
            </a:pP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Urb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-Area</a:t>
            </a:r>
            <a:r>
              <a:rPr lang="lv-LV" sz="3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GB" sz="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1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1950" cy="17401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" y="5524966"/>
            <a:ext cx="7549978" cy="1253836"/>
          </a:xfrm>
          <a:prstGeom prst="rect">
            <a:avLst/>
          </a:prstGeom>
        </p:spPr>
      </p:pic>
      <p:pic>
        <p:nvPicPr>
          <p:cNvPr id="6" name="Picture 5" descr="Kontakti - Daugavpils pilsētas bāriņtiesa - Juridiskā palīdzība | Memorial  Service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121" y="5586281"/>
            <a:ext cx="416203" cy="534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113" y="5524967"/>
            <a:ext cx="609602" cy="5957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866765" y="6367920"/>
            <a:ext cx="1649554" cy="324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14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www.daugavpils.lv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18485" y="6376229"/>
            <a:ext cx="1490857" cy="324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14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www.anyksciai.lt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5"/>
          <p:cNvSpPr txBox="1"/>
          <p:nvPr/>
        </p:nvSpPr>
        <p:spPr>
          <a:xfrm>
            <a:off x="5527976" y="228256"/>
            <a:ext cx="6318035" cy="111257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  <a:tabLst>
                <a:tab pos="3590925" algn="l"/>
              </a:tabLst>
            </a:pPr>
            <a:r>
              <a:rPr lang="en-US" sz="2400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Joint Management of Urban Wetland Areas in border region Latvia-Lithuania. (Urb-Area</a:t>
            </a:r>
            <a:r>
              <a:rPr lang="lv-LV" sz="2400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                            </a:t>
            </a:r>
            <a:endParaRPr lang="en-US" sz="110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GB" sz="10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72411" y="1065232"/>
            <a:ext cx="217245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dirty="0">
                <a:solidFill>
                  <a:srgbClr val="98C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Nr. LLI-472 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411" y="1614663"/>
            <a:ext cx="865082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Joint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on-line management system </a:t>
            </a:r>
            <a:r>
              <a:rPr lang="en-US" i="1" dirty="0">
                <a:solidFill>
                  <a:srgbClr val="40404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On-line </a:t>
            </a:r>
            <a:r>
              <a:rPr lang="en-US" i="1" dirty="0" smtClean="0">
                <a:solidFill>
                  <a:srgbClr val="40404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application</a:t>
            </a:r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780" y="3072935"/>
            <a:ext cx="1027630" cy="10063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71109" y="3324280"/>
            <a:ext cx="995760" cy="97515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88604" y="4787708"/>
            <a:ext cx="46009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20 bird watching wireless water protected cameras with solar batteries </a:t>
            </a:r>
          </a:p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installed on plastic pontoons in urban wetlands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2790" y="3917842"/>
            <a:ext cx="17556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10 in Daugavpils wetland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154522" y="4159625"/>
            <a:ext cx="16914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10 in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Anyksciai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wetland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13827" y="2236121"/>
            <a:ext cx="2646485" cy="122181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Indoor screen </a:t>
            </a:r>
          </a:p>
          <a:p>
            <a:pPr algn="ctr"/>
            <a:r>
              <a:rPr lang="en-US" dirty="0" smtClean="0"/>
              <a:t>in Daugavpils </a:t>
            </a:r>
          </a:p>
          <a:p>
            <a:pPr algn="ctr"/>
            <a:r>
              <a:rPr lang="en-US" dirty="0" err="1" smtClean="0"/>
              <a:t>Latgale</a:t>
            </a:r>
            <a:r>
              <a:rPr lang="en-US" dirty="0" smtClean="0"/>
              <a:t> Zoo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795242" y="2242387"/>
            <a:ext cx="2646485" cy="120928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Indoor screen </a:t>
            </a:r>
          </a:p>
          <a:p>
            <a:pPr algn="ctr"/>
            <a:r>
              <a:rPr lang="en-US" dirty="0" smtClean="0"/>
              <a:t>in </a:t>
            </a:r>
            <a:r>
              <a:rPr lang="en-US" dirty="0" err="1" smtClean="0"/>
              <a:t>Anyksciai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In Tourism and business information center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137070" y="3879312"/>
            <a:ext cx="4031378" cy="6307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Operational Server and video archive</a:t>
            </a:r>
          </a:p>
          <a:p>
            <a:pPr algn="ctr"/>
            <a:r>
              <a:rPr lang="en-US" dirty="0" smtClean="0"/>
              <a:t>in Daugavpils 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734410" y="3742739"/>
            <a:ext cx="2283675" cy="465564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8287433" y="3917842"/>
            <a:ext cx="2252689" cy="347541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0" idx="0"/>
          </p:cNvCxnSpPr>
          <p:nvPr/>
        </p:nvCxnSpPr>
        <p:spPr>
          <a:xfrm flipH="1" flipV="1">
            <a:off x="6134010" y="2812847"/>
            <a:ext cx="18749" cy="1066465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474876" y="2801391"/>
            <a:ext cx="1334930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02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1950" cy="17401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" y="5524966"/>
            <a:ext cx="7549978" cy="1253836"/>
          </a:xfrm>
          <a:prstGeom prst="rect">
            <a:avLst/>
          </a:prstGeom>
        </p:spPr>
      </p:pic>
      <p:pic>
        <p:nvPicPr>
          <p:cNvPr id="6" name="Picture 5" descr="Kontakti - Daugavpils pilsētas bāriņtiesa - Juridiskā palīdzība | Memorial  Service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121" y="5586281"/>
            <a:ext cx="416203" cy="534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113" y="5524967"/>
            <a:ext cx="609602" cy="5957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866765" y="6367920"/>
            <a:ext cx="1649554" cy="324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14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www.daugavpils.lv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18485" y="6376229"/>
            <a:ext cx="1490857" cy="324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14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www.anyksciai.lt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5"/>
          <p:cNvSpPr txBox="1"/>
          <p:nvPr/>
        </p:nvSpPr>
        <p:spPr>
          <a:xfrm>
            <a:off x="5527976" y="228256"/>
            <a:ext cx="6318035" cy="111257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  <a:tabLst>
                <a:tab pos="3590925" algn="l"/>
              </a:tabLst>
            </a:pPr>
            <a:r>
              <a:rPr lang="en-US" sz="2400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Joint Management of Urban Wetland Areas in border region Latvia-Lithuania. (Urb-Area</a:t>
            </a:r>
            <a:r>
              <a:rPr lang="lv-LV" sz="2400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                            </a:t>
            </a:r>
            <a:endParaRPr lang="en-US" sz="110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GB" sz="10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72411" y="1065232"/>
            <a:ext cx="217245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dirty="0">
                <a:solidFill>
                  <a:srgbClr val="98C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Nr. LLI-472 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933" y="1523910"/>
            <a:ext cx="6030712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Joint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on-line management 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system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17231" y="3545541"/>
            <a:ext cx="6096000" cy="2756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8252" y="1995663"/>
            <a:ext cx="7921869" cy="342149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7255" y="2102363"/>
            <a:ext cx="930209" cy="91096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49963" y="2102363"/>
            <a:ext cx="27029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bird watching in Daugavpils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bird watching in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Anyksciai</a:t>
            </a:r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Archive for best videos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47219" y="2110154"/>
            <a:ext cx="23743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Electronic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catalogue </a:t>
            </a:r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wetlands’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biodiversity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Pictures, video, description 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ENG, LT, LV 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60000" y="3234253"/>
            <a:ext cx="311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Interactive Eco-educational materials 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games in ENG, LT, LV 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0769" y="3835153"/>
            <a:ext cx="1315773" cy="132621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0754" y="2109121"/>
            <a:ext cx="1206763" cy="95514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10940" y="4038455"/>
            <a:ext cx="1196804" cy="123099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848966" y="3679143"/>
            <a:ext cx="1520751" cy="312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Joint Action Plan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59794" y="4847899"/>
            <a:ext cx="3118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On-line consultations with experts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74506" y="3765917"/>
            <a:ext cx="2253656" cy="111535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05933" y="2743935"/>
            <a:ext cx="23278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Developed software </a:t>
            </a:r>
          </a:p>
          <a:p>
            <a:pPr algn="ctr"/>
            <a:r>
              <a:rPr lang="en-US" dirty="0"/>
              <a:t>&amp;</a:t>
            </a:r>
            <a:endParaRPr lang="en-US" dirty="0" smtClean="0"/>
          </a:p>
          <a:p>
            <a:pPr algn="ctr"/>
            <a:r>
              <a:rPr lang="en-US" dirty="0" smtClean="0"/>
              <a:t>Homepage adjustable </a:t>
            </a:r>
          </a:p>
          <a:p>
            <a:pPr algn="ctr"/>
            <a:r>
              <a:rPr lang="en-US" dirty="0" smtClean="0"/>
              <a:t>also for mobile phones</a:t>
            </a:r>
          </a:p>
          <a:p>
            <a:pPr algn="ctr"/>
            <a:r>
              <a:rPr lang="en-US" dirty="0"/>
              <a:t>&amp;</a:t>
            </a:r>
            <a:endParaRPr lang="en-US" dirty="0" smtClean="0"/>
          </a:p>
          <a:p>
            <a:pPr algn="ctr"/>
            <a:r>
              <a:rPr lang="en-US" dirty="0" smtClean="0"/>
              <a:t>Indoor touch screens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43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1950" cy="17401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" y="5524966"/>
            <a:ext cx="7549978" cy="1253836"/>
          </a:xfrm>
          <a:prstGeom prst="rect">
            <a:avLst/>
          </a:prstGeom>
        </p:spPr>
      </p:pic>
      <p:pic>
        <p:nvPicPr>
          <p:cNvPr id="6" name="Picture 5" descr="Kontakti - Daugavpils pilsētas bāriņtiesa - Juridiskā palīdzība | Memorial  Service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121" y="5586281"/>
            <a:ext cx="416203" cy="534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113" y="5524967"/>
            <a:ext cx="609602" cy="5957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866765" y="6367920"/>
            <a:ext cx="1649554" cy="324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14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www.daugavpils.lv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18485" y="6376229"/>
            <a:ext cx="1490857" cy="324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14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www.anyksciai.lt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5"/>
          <p:cNvSpPr txBox="1"/>
          <p:nvPr/>
        </p:nvSpPr>
        <p:spPr>
          <a:xfrm>
            <a:off x="5527976" y="228256"/>
            <a:ext cx="6318035" cy="111257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  <a:tabLst>
                <a:tab pos="3590925" algn="l"/>
              </a:tabLst>
            </a:pPr>
            <a:r>
              <a:rPr lang="en-US" sz="2400" dirty="0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Joint Management of Urban Wetland Areas in border region Latvia-Lithuania. (</a:t>
            </a:r>
            <a:r>
              <a:rPr lang="en-US" sz="2400" dirty="0" err="1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Urb</a:t>
            </a:r>
            <a:r>
              <a:rPr lang="en-US" sz="2400" dirty="0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-Area</a:t>
            </a:r>
            <a:r>
              <a:rPr lang="lv-LV" sz="2400" dirty="0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                           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GB" sz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72411" y="1065232"/>
            <a:ext cx="217245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dirty="0">
                <a:solidFill>
                  <a:srgbClr val="98C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Nr. LLI-472 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924" y="1753488"/>
            <a:ext cx="6838337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Partner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workshops and round-table 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discussions,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educational events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17276" y="4094133"/>
            <a:ext cx="34163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in Daugavpils July </a:t>
            </a: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/ 4 in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Anyksciai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July </a:t>
            </a: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pPr algn="ctr"/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participants per event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4121" y="2926846"/>
            <a:ext cx="3390121" cy="110984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Partner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workshops</a:t>
            </a:r>
          </a:p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Experts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discuss Joint Action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65210" y="2945843"/>
            <a:ext cx="4291971" cy="109085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Round table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discussions</a:t>
            </a:r>
          </a:p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Experts and responsible municipal specialists discuss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issues of urban wetlands management</a:t>
            </a:r>
            <a:r>
              <a:rPr lang="en-US" sz="1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785" y="4036694"/>
            <a:ext cx="34547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Daugavpils</a:t>
            </a:r>
            <a:r>
              <a:rPr lang="lv-LV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2021 /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Anyksciai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Augusts </a:t>
            </a: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  <a:p>
            <a:pPr algn="ctr"/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participants per event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40282" y="4036694"/>
            <a:ext cx="31646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Daugavpils October 2021 /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Anyksciai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April </a:t>
            </a: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pPr algn="ctr"/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participants per event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38147" y="2941521"/>
            <a:ext cx="3606717" cy="109517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Eco educational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</a:p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Experts for children and general public presents raise awareness of environmental risks</a:t>
            </a:r>
            <a:endParaRPr lang="en-US" sz="1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8068" y="1150133"/>
            <a:ext cx="2183403" cy="168537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438234" y="1823792"/>
            <a:ext cx="12987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Binocular 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hydroscopes 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telescopes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86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1950" cy="17401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" y="5524966"/>
            <a:ext cx="7549978" cy="1253836"/>
          </a:xfrm>
          <a:prstGeom prst="rect">
            <a:avLst/>
          </a:prstGeom>
        </p:spPr>
      </p:pic>
      <p:pic>
        <p:nvPicPr>
          <p:cNvPr id="6" name="Picture 5" descr="Kontakti - Daugavpils pilsētas bāriņtiesa - Juridiskā palīdzība | Memorial  Service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121" y="5586281"/>
            <a:ext cx="416203" cy="534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113" y="5524967"/>
            <a:ext cx="609602" cy="5957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866765" y="6367920"/>
            <a:ext cx="1649554" cy="324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14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www.daugavpils.lv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18485" y="6376229"/>
            <a:ext cx="1490857" cy="324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14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www.anyksciai.lt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5"/>
          <p:cNvSpPr txBox="1"/>
          <p:nvPr/>
        </p:nvSpPr>
        <p:spPr>
          <a:xfrm>
            <a:off x="5527976" y="228256"/>
            <a:ext cx="6318035" cy="111257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  <a:tabLst>
                <a:tab pos="3590925" algn="l"/>
              </a:tabLst>
            </a:pPr>
            <a:r>
              <a:rPr lang="en-US" sz="2400" dirty="0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Joint Management of Urban Wetland Areas in border region Latvia-Lithuania. (</a:t>
            </a:r>
            <a:r>
              <a:rPr lang="en-US" sz="2400" dirty="0" err="1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Urb</a:t>
            </a:r>
            <a:r>
              <a:rPr lang="en-US" sz="2400" dirty="0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-Area</a:t>
            </a:r>
            <a:r>
              <a:rPr lang="lv-LV" sz="2400" dirty="0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                           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GB" sz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72411" y="1065232"/>
            <a:ext cx="217245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dirty="0">
                <a:solidFill>
                  <a:srgbClr val="98C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Nr. LLI-472 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690" y="1764068"/>
            <a:ext cx="3728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Publicity / Communication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045" y="2434259"/>
            <a:ext cx="2969172" cy="15034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 </a:t>
            </a:r>
            <a:r>
              <a:rPr lang="en-US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releases</a:t>
            </a:r>
            <a:endParaRPr lang="en-US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 releases -&gt; </a:t>
            </a:r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</a:t>
            </a:r>
            <a:r>
              <a:rPr lang="lv-LV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d</a:t>
            </a:r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augavpils.lv</a:t>
            </a:r>
            <a:endParaRPr 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press releases -&gt; </a:t>
            </a:r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www.anyksciai.lt</a:t>
            </a:r>
            <a:endParaRPr 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at </a:t>
            </a:r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beginning of project</a:t>
            </a:r>
          </a:p>
          <a:p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after </a:t>
            </a:r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producing the Joint Action Plan</a:t>
            </a:r>
          </a:p>
          <a:p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after </a:t>
            </a:r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 the improvement work on project sites</a:t>
            </a:r>
          </a:p>
          <a:p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at </a:t>
            </a:r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end of the project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2045" y="4096820"/>
            <a:ext cx="2969172" cy="12422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Newspaper articles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in local or regional newspaper in Latvia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in local or regional newspaper </a:t>
            </a:r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Lithuania</a:t>
            </a:r>
            <a:endParaRPr 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after </a:t>
            </a:r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producing the Joint Action Plan</a:t>
            </a:r>
          </a:p>
          <a:p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at </a:t>
            </a:r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end of the project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04783" y="2441026"/>
            <a:ext cx="1589334" cy="7832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section on PP’s websites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1-&gt;</a:t>
            </a:r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www.</a:t>
            </a:r>
            <a:r>
              <a:rPr lang="lv-LV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d</a:t>
            </a:r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augavpils.lv</a:t>
            </a:r>
            <a:endParaRPr 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www.anyksciai.lt</a:t>
            </a:r>
            <a:endParaRPr 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04783" y="3345056"/>
            <a:ext cx="1589334" cy="757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information on </a:t>
            </a:r>
            <a:r>
              <a:rPr lang="en-US" sz="105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website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www.latlit.eu</a:t>
            </a:r>
            <a:endParaRPr lang="en-US" sz="10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7372" y="1017839"/>
            <a:ext cx="2231099" cy="441294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162845" y="4455222"/>
            <a:ext cx="3402901" cy="883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 plaques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project sites no later than 3 months after finalization of improvement works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  </a:t>
            </a:r>
            <a:r>
              <a:rPr lang="en-US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Latgale</a:t>
            </a:r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Zoo, LV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1 -&gt; </a:t>
            </a:r>
            <a:r>
              <a:rPr lang="en-US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Anyksciai</a:t>
            </a:r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Green pond area, </a:t>
            </a:r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</a:t>
            </a:r>
            <a:endParaRPr 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118485" y="1582425"/>
            <a:ext cx="3397834" cy="10556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Informative posters at PP’s premises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Daugavpils City Council, LV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5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Latgale</a:t>
            </a:r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Zoo, LV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5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Anyksciai</a:t>
            </a:r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District Municipality Administration, LT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5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Anyksciai</a:t>
            </a:r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Antanas</a:t>
            </a:r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Vienuolis</a:t>
            </a:r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Progymnasium</a:t>
            </a:r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LT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3)</a:t>
            </a:r>
            <a:endParaRPr 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147901" y="2832997"/>
            <a:ext cx="3417845" cy="6153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Marking of premises equipped by the project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5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Latgale</a:t>
            </a:r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Zoo, LV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5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Anyksciai</a:t>
            </a:r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Antanas</a:t>
            </a:r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Vienuolis</a:t>
            </a:r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Progymnasium</a:t>
            </a:r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162845" y="3650616"/>
            <a:ext cx="3407840" cy="591814"/>
          </a:xfrm>
          <a:prstGeom prst="rect">
            <a:avLst/>
          </a:prstGeom>
          <a:solidFill>
            <a:srgbClr val="C198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Marking of investments into infrastructure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5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Latgale</a:t>
            </a:r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Zoo area, LV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5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Anyksciai</a:t>
            </a:r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Green pond area, LT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407371" y="4437880"/>
            <a:ext cx="2231099" cy="5868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Informative posters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05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roll_up</a:t>
            </a:r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-&gt;  Daugavpils</a:t>
            </a:r>
            <a:endParaRPr 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1roll_up -&gt; </a:t>
            </a:r>
            <a:r>
              <a:rPr lang="en-US" sz="105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Anyksciai</a:t>
            </a:r>
            <a:endParaRPr 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04783" y="4241485"/>
            <a:ext cx="1589334" cy="1097591"/>
          </a:xfrm>
          <a:prstGeom prst="rect">
            <a:avLst/>
          </a:prstGeom>
          <a:solidFill>
            <a:srgbClr val="C198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Video-clips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augavpils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1-&gt; </a:t>
            </a:r>
            <a:r>
              <a:rPr lang="en-US" sz="105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Anyksciai</a:t>
            </a:r>
            <a:endParaRPr lang="en-US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PP2 Budget</a:t>
            </a:r>
            <a:endParaRPr 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16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1950" cy="17401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" y="5524966"/>
            <a:ext cx="7549978" cy="1253836"/>
          </a:xfrm>
          <a:prstGeom prst="rect">
            <a:avLst/>
          </a:prstGeom>
        </p:spPr>
      </p:pic>
      <p:pic>
        <p:nvPicPr>
          <p:cNvPr id="6" name="Picture 5" descr="Kontakti - Daugavpils pilsētas bāriņtiesa - Juridiskā palīdzība | Memorial  Service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121" y="5586281"/>
            <a:ext cx="416203" cy="534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113" y="5524967"/>
            <a:ext cx="609602" cy="5957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866765" y="6367920"/>
            <a:ext cx="1649554" cy="324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14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www.daugavpils.lv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18485" y="6376229"/>
            <a:ext cx="1490857" cy="324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14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www.anyksciai.lt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5"/>
          <p:cNvSpPr txBox="1"/>
          <p:nvPr/>
        </p:nvSpPr>
        <p:spPr>
          <a:xfrm>
            <a:off x="5527976" y="228256"/>
            <a:ext cx="6318035" cy="111257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  <a:tabLst>
                <a:tab pos="3590925" algn="l"/>
              </a:tabLst>
            </a:pPr>
            <a:r>
              <a:rPr lang="en-US" sz="2400" dirty="0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Joint Management of Urban Wetland Areas in border region Latvia-Lithuania. (</a:t>
            </a:r>
            <a:r>
              <a:rPr lang="en-US" sz="2400" dirty="0" err="1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Urb</a:t>
            </a:r>
            <a:r>
              <a:rPr lang="en-US" sz="2400" dirty="0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-Area</a:t>
            </a:r>
            <a:r>
              <a:rPr lang="lv-LV" sz="2400" dirty="0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                           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GB" sz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72411" y="1065232"/>
            <a:ext cx="217245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dirty="0">
                <a:solidFill>
                  <a:srgbClr val="98C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Nr. LLI-472 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899" y="1826728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Project periods / Reporting 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periods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78" y="2632301"/>
            <a:ext cx="2817686" cy="7058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Period 1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01.10.2020–31.03.2021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57254" y="2632301"/>
            <a:ext cx="2817686" cy="7058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Period 2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01.04.2021–30.09.2021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62530" y="2632301"/>
            <a:ext cx="2817686" cy="7058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Period 3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01.10.2021-31.03.2022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28325" y="2621847"/>
            <a:ext cx="2817686" cy="7058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Period 4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01.04.2022-30.09.2022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52091" y="3566540"/>
            <a:ext cx="1332073" cy="129378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for Period </a:t>
            </a:r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 EMS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weeks </a:t>
            </a:r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end of reporting period</a:t>
            </a:r>
          </a:p>
          <a:p>
            <a:pPr algn="ctr"/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 line  - 14.04.2021</a:t>
            </a:r>
            <a:endParaRPr lang="en-US" sz="1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46756" y="3562127"/>
            <a:ext cx="1246554" cy="12977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 verification 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issuing of FC </a:t>
            </a:r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certificates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2-2,5 months from the end of reporting period</a:t>
            </a:r>
          </a:p>
          <a:p>
            <a:pPr algn="ctr"/>
            <a:r>
              <a:rPr lang="en-US" sz="1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 15.06.2021</a:t>
            </a:r>
            <a:endParaRPr lang="en-US" sz="1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63735" y="3579867"/>
            <a:ext cx="1241675" cy="12804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Consolidated Report for Period </a:t>
            </a:r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 EMS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weeks after receiving the FC certificates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 Dead line  - 30.06.2021</a:t>
            </a:r>
            <a:endParaRPr lang="en-US" sz="1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75835" y="3589754"/>
            <a:ext cx="1611158" cy="12606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 b="1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Payment 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reported eligible ERDF costs) to LP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weeks after Consolidated Report for Period 1 </a:t>
            </a:r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received </a:t>
            </a:r>
            <a:r>
              <a:rPr lang="en-US" sz="1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 </a:t>
            </a:r>
            <a:r>
              <a:rPr lang="en-U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15.07.2021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57418" y="3576822"/>
            <a:ext cx="2018443" cy="12705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00" b="1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Payment 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reported eligible ERDF costs) to LP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weeks after Consolidated Report for Period 1 </a:t>
            </a:r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 </a:t>
            </a:r>
            <a:r>
              <a:rPr lang="en-US" sz="1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 30.09.2021</a:t>
            </a:r>
            <a:endParaRPr lang="en-US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stCxn id="19" idx="3"/>
            <a:endCxn id="20" idx="1"/>
          </p:cNvCxnSpPr>
          <p:nvPr/>
        </p:nvCxnSpPr>
        <p:spPr>
          <a:xfrm flipV="1">
            <a:off x="2884164" y="4211003"/>
            <a:ext cx="562592" cy="2429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708259" y="4208574"/>
            <a:ext cx="562592" cy="2429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498294" y="4207359"/>
            <a:ext cx="562592" cy="2429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8686993" y="4217665"/>
            <a:ext cx="562592" cy="2429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33751" y="14761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2228" y="1337416"/>
            <a:ext cx="953651" cy="961220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>
            <a:off x="1960605" y="3327741"/>
            <a:ext cx="0" cy="2343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61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1950" cy="17401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" y="5524966"/>
            <a:ext cx="7549978" cy="1253836"/>
          </a:xfrm>
          <a:prstGeom prst="rect">
            <a:avLst/>
          </a:prstGeom>
        </p:spPr>
      </p:pic>
      <p:pic>
        <p:nvPicPr>
          <p:cNvPr id="6" name="Picture 5" descr="Kontakti - Daugavpils pilsētas bāriņtiesa - Juridiskā palīdzība | Memorial  Service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121" y="5586281"/>
            <a:ext cx="416203" cy="534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113" y="5524967"/>
            <a:ext cx="609602" cy="5957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866765" y="6367920"/>
            <a:ext cx="1649554" cy="324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14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www.daugavpils.lv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18485" y="6376229"/>
            <a:ext cx="1490857" cy="324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14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www.anyksciai.lt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5"/>
          <p:cNvSpPr txBox="1"/>
          <p:nvPr/>
        </p:nvSpPr>
        <p:spPr>
          <a:xfrm>
            <a:off x="5527976" y="228256"/>
            <a:ext cx="6318035" cy="111257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  <a:tabLst>
                <a:tab pos="3590925" algn="l"/>
              </a:tabLst>
            </a:pPr>
            <a:r>
              <a:rPr lang="en-US" sz="2400" dirty="0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Joint Management of Urban Wetland Areas in border region Latvia-Lithuania. (</a:t>
            </a:r>
            <a:r>
              <a:rPr lang="en-US" sz="2400" dirty="0" err="1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Urb</a:t>
            </a:r>
            <a:r>
              <a:rPr lang="en-US" sz="2400" dirty="0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-Area</a:t>
            </a:r>
            <a:r>
              <a:rPr lang="lv-LV" sz="2400" dirty="0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                           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GB" sz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72411" y="1065232"/>
            <a:ext cx="217245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dirty="0">
                <a:solidFill>
                  <a:srgbClr val="98C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Nr. LLI-472 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10596" y="2285868"/>
            <a:ext cx="4648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 for Your time!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51806" y="4107296"/>
            <a:ext cx="4315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Olga Tolmacova</a:t>
            </a:r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sz="1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Head of the office for strategic planning and international affairs</a:t>
            </a:r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sz="1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Development department</a:t>
            </a:r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sz="1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Daugavpils City Council</a:t>
            </a:r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sz="1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+371 20089634</a:t>
            </a:r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sz="1000" i="1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Olga.tolmacova@daugavpils.lv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15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5" y="5524966"/>
            <a:ext cx="7549978" cy="1253836"/>
          </a:xfrm>
          <a:prstGeom prst="rect">
            <a:avLst/>
          </a:prstGeom>
        </p:spPr>
      </p:pic>
      <p:pic>
        <p:nvPicPr>
          <p:cNvPr id="13" name="Picture 12" descr="Kontakti - Daugavpils pilsētas bāriņtiesa - Juridiskā palīdzība | Memorial  Service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121" y="5586281"/>
            <a:ext cx="416203" cy="534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113" y="5524967"/>
            <a:ext cx="609602" cy="59574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866765" y="6367920"/>
            <a:ext cx="1649554" cy="324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14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www.daugavpils.lv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18485" y="6376229"/>
            <a:ext cx="1490857" cy="324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14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www.anyksciai.lt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772411" y="1065232"/>
            <a:ext cx="217245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dirty="0">
                <a:solidFill>
                  <a:srgbClr val="98C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Nr. LLI-472 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1950" cy="1740149"/>
          </a:xfrm>
          <a:prstGeom prst="rect">
            <a:avLst/>
          </a:prstGeom>
        </p:spPr>
      </p:pic>
      <p:sp>
        <p:nvSpPr>
          <p:cNvPr id="20" name="Text Box 5"/>
          <p:cNvSpPr txBox="1"/>
          <p:nvPr/>
        </p:nvSpPr>
        <p:spPr>
          <a:xfrm>
            <a:off x="5527976" y="228256"/>
            <a:ext cx="6318035" cy="111257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  <a:tabLst>
                <a:tab pos="3590925" algn="l"/>
              </a:tabLst>
            </a:pPr>
            <a:r>
              <a:rPr lang="en-US" sz="2400" dirty="0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Joint Management of Urban Wetland Areas in border region Latvia-Lithuania. (</a:t>
            </a:r>
            <a:r>
              <a:rPr lang="en-US" sz="2400" dirty="0" err="1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Urb</a:t>
            </a:r>
            <a:r>
              <a:rPr lang="en-US" sz="2400" dirty="0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-Area</a:t>
            </a:r>
            <a:r>
              <a:rPr lang="lv-LV" sz="2400" dirty="0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                           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GB" sz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762" y="3213338"/>
            <a:ext cx="617429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b="1" dirty="0">
                <a:latin typeface="arial" panose="020B0604020202020204" pitchFamily="34" charset="0"/>
              </a:rPr>
              <a:t>Wetlands</a:t>
            </a:r>
            <a:r>
              <a:rPr lang="en-US" sz="1100" dirty="0">
                <a:latin typeface="arial" panose="020B0604020202020204" pitchFamily="34" charset="0"/>
              </a:rPr>
              <a:t> </a:t>
            </a:r>
            <a:r>
              <a:rPr lang="en-US" sz="1100" b="1" dirty="0" smtClean="0">
                <a:latin typeface="arial" panose="020B0604020202020204" pitchFamily="34" charset="0"/>
              </a:rPr>
              <a:t>(semi-swamp)</a:t>
            </a:r>
            <a:r>
              <a:rPr lang="en-US" sz="1100" dirty="0" smtClean="0">
                <a:latin typeface="arial" panose="020B0604020202020204" pitchFamily="34" charset="0"/>
              </a:rPr>
              <a:t> are</a:t>
            </a:r>
            <a:r>
              <a:rPr lang="en-US" sz="1100" dirty="0">
                <a:latin typeface="arial" panose="020B0604020202020204" pitchFamily="34" charset="0"/>
              </a:rPr>
              <a:t> </a:t>
            </a:r>
            <a:r>
              <a:rPr lang="en-US" sz="1100" b="1" dirty="0">
                <a:latin typeface="arial" panose="020B0604020202020204" pitchFamily="34" charset="0"/>
              </a:rPr>
              <a:t>defined</a:t>
            </a:r>
            <a:r>
              <a:rPr lang="en-US" sz="1100" dirty="0">
                <a:latin typeface="arial" panose="020B0604020202020204" pitchFamily="34" charset="0"/>
              </a:rPr>
              <a:t> as </a:t>
            </a:r>
            <a:r>
              <a:rPr lang="en-US" sz="1100" b="1" dirty="0">
                <a:latin typeface="arial" panose="020B0604020202020204" pitchFamily="34" charset="0"/>
              </a:rPr>
              <a:t>transitional between terrestrial and aquatic </a:t>
            </a:r>
            <a:r>
              <a:rPr lang="en-US" sz="1100" dirty="0">
                <a:latin typeface="arial" panose="020B0604020202020204" pitchFamily="34" charset="0"/>
              </a:rPr>
              <a:t>eco-systems where the water table is usually at or near the surface or the land is covered by shallow water .</a:t>
            </a:r>
            <a:endParaRPr lang="en-US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1666" y="1723320"/>
            <a:ext cx="5677850" cy="358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25049" y="1740149"/>
            <a:ext cx="1867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URBAN WETLAND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762" y="3950773"/>
            <a:ext cx="6309881" cy="1323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>
                <a:solidFill>
                  <a:srgbClr val="202122"/>
                </a:solidFill>
                <a:latin typeface="Arial" panose="020B0604020202020204" pitchFamily="34" charset="0"/>
              </a:rPr>
              <a:t>A </a:t>
            </a:r>
            <a:r>
              <a:rPr lang="en-US" sz="1100" b="1" dirty="0">
                <a:solidFill>
                  <a:srgbClr val="202122"/>
                </a:solidFill>
                <a:latin typeface="Arial" panose="020B0604020202020204" pitchFamily="34" charset="0"/>
              </a:rPr>
              <a:t>wetland</a:t>
            </a:r>
            <a:r>
              <a:rPr lang="en-US" sz="1100" dirty="0">
                <a:solidFill>
                  <a:srgbClr val="202122"/>
                </a:solidFill>
                <a:latin typeface="Arial" panose="020B0604020202020204" pitchFamily="34" charset="0"/>
              </a:rPr>
              <a:t> is a </a:t>
            </a:r>
            <a:r>
              <a:rPr lang="en-US" sz="1100" b="1" dirty="0">
                <a:latin typeface="Arial" panose="020B0604020202020204" pitchFamily="34" charset="0"/>
              </a:rPr>
              <a:t>distinct </a:t>
            </a:r>
            <a:r>
              <a:rPr lang="en-US" sz="1100" b="1" dirty="0" smtClean="0">
                <a:latin typeface="Arial" panose="020B0604020202020204" pitchFamily="34" charset="0"/>
              </a:rPr>
              <a:t>ecosystem that is flooded by water, </a:t>
            </a:r>
            <a:r>
              <a:rPr lang="en-US" sz="1100" b="1" dirty="0">
                <a:latin typeface="Arial" panose="020B0604020202020204" pitchFamily="34" charset="0"/>
              </a:rPr>
              <a:t>either permanently or seasonally</a:t>
            </a:r>
            <a:r>
              <a:rPr lang="en-US" sz="1100" dirty="0">
                <a:solidFill>
                  <a:srgbClr val="202122"/>
                </a:solidFill>
                <a:latin typeface="Arial" panose="020B0604020202020204" pitchFamily="34" charset="0"/>
              </a:rPr>
              <a:t>, where oxygen-free processes prevail</a:t>
            </a:r>
            <a:r>
              <a:rPr lang="en-US" sz="1100" dirty="0" smtClean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r>
              <a:rPr lang="en-US" sz="1100" dirty="0">
                <a:solidFill>
                  <a:srgbClr val="202122"/>
                </a:solidFill>
                <a:latin typeface="Arial" panose="020B0604020202020204" pitchFamily="34" charset="0"/>
              </a:rPr>
              <a:t> The primary factor that distinguishes wetlands from other land forms or water bodies is the </a:t>
            </a:r>
            <a:r>
              <a:rPr lang="en-US" sz="1100" dirty="0" smtClean="0">
                <a:solidFill>
                  <a:srgbClr val="202122"/>
                </a:solidFill>
                <a:latin typeface="Arial" panose="020B0604020202020204" pitchFamily="34" charset="0"/>
              </a:rPr>
              <a:t>characteristic vegetation of aquatic plants,</a:t>
            </a:r>
            <a:r>
              <a:rPr lang="en-US" sz="1100" dirty="0">
                <a:solidFill>
                  <a:srgbClr val="202122"/>
                </a:solidFill>
                <a:latin typeface="Arial" panose="020B0604020202020204" pitchFamily="34" charset="0"/>
              </a:rPr>
              <a:t> adapted to the </a:t>
            </a:r>
            <a:r>
              <a:rPr lang="en-US" sz="1100" dirty="0" smtClean="0">
                <a:solidFill>
                  <a:srgbClr val="202122"/>
                </a:solidFill>
                <a:latin typeface="Arial" panose="020B0604020202020204" pitchFamily="34" charset="0"/>
              </a:rPr>
              <a:t>unique hydric soil. </a:t>
            </a:r>
            <a:r>
              <a:rPr lang="en-US" sz="1100" dirty="0">
                <a:solidFill>
                  <a:srgbClr val="202122"/>
                </a:solidFill>
                <a:latin typeface="Arial" panose="020B0604020202020204" pitchFamily="34" charset="0"/>
              </a:rPr>
              <a:t>Wetlands play a number of </a:t>
            </a:r>
            <a:r>
              <a:rPr lang="en-US" sz="1100" b="1" dirty="0">
                <a:solidFill>
                  <a:srgbClr val="202122"/>
                </a:solidFill>
                <a:latin typeface="Arial" panose="020B0604020202020204" pitchFamily="34" charset="0"/>
              </a:rPr>
              <a:t>functions</a:t>
            </a:r>
            <a:r>
              <a:rPr lang="en-US" sz="11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sz="1100" b="1" dirty="0">
                <a:solidFill>
                  <a:srgbClr val="202122"/>
                </a:solidFill>
                <a:latin typeface="Arial" panose="020B0604020202020204" pitchFamily="34" charset="0"/>
              </a:rPr>
              <a:t>including water purification, water storage</a:t>
            </a:r>
            <a:r>
              <a:rPr lang="en-US" sz="1100" dirty="0">
                <a:solidFill>
                  <a:srgbClr val="202122"/>
                </a:solidFill>
                <a:latin typeface="Arial" panose="020B0604020202020204" pitchFamily="34" charset="0"/>
              </a:rPr>
              <a:t>, processing of carbon and other nutrients, stabilization of shorelines, and support of plants and </a:t>
            </a:r>
            <a:r>
              <a:rPr lang="en-US" sz="1100" dirty="0" smtClean="0">
                <a:solidFill>
                  <a:srgbClr val="202122"/>
                </a:solidFill>
                <a:latin typeface="Arial" panose="020B0604020202020204" pitchFamily="34" charset="0"/>
              </a:rPr>
              <a:t>animals</a:t>
            </a:r>
            <a:r>
              <a:rPr lang="en-US" sz="1100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r>
              <a:rPr lang="en-US" sz="1100" b="1" baseline="30000" dirty="0">
                <a:solidFill>
                  <a:srgbClr val="0B0080"/>
                </a:solidFill>
                <a:latin typeface="Arial" panose="020B0604020202020204" pitchFamily="34" charset="0"/>
              </a:rPr>
              <a:t> </a:t>
            </a:r>
            <a:r>
              <a:rPr lang="en-US" sz="1100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Wetlands </a:t>
            </a:r>
            <a:r>
              <a:rPr lang="en-US" sz="1100" b="1" dirty="0">
                <a:solidFill>
                  <a:srgbClr val="202122"/>
                </a:solidFill>
                <a:latin typeface="Arial" panose="020B0604020202020204" pitchFamily="34" charset="0"/>
              </a:rPr>
              <a:t>are also considered the </a:t>
            </a:r>
            <a:r>
              <a:rPr lang="en-US" sz="1100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most biologically diverse</a:t>
            </a:r>
            <a:r>
              <a:rPr lang="en-US" sz="1100" b="1" dirty="0">
                <a:solidFill>
                  <a:srgbClr val="202122"/>
                </a:solidFill>
                <a:latin typeface="Arial" panose="020B0604020202020204" pitchFamily="34" charset="0"/>
              </a:rPr>
              <a:t> of all ecosystems</a:t>
            </a:r>
            <a:r>
              <a:rPr lang="en-US" sz="1100" dirty="0">
                <a:solidFill>
                  <a:srgbClr val="202122"/>
                </a:solidFill>
                <a:latin typeface="Arial" panose="020B0604020202020204" pitchFamily="34" charset="0"/>
              </a:rPr>
              <a:t>, serving as home to a wide range of plant and animal life.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6424643" y="1712819"/>
            <a:ext cx="1886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Preserving biodiversity 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Improving ecosystems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5835" y="2569356"/>
            <a:ext cx="6163224" cy="508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goal: 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Preserving biodiversity and improving ecosystems of urban wetlands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5835" y="1718508"/>
            <a:ext cx="6174297" cy="62940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Sustainable and clean environment through cooperation  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increase integration and efficiency of environmental resource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183170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5" y="5524966"/>
            <a:ext cx="7549978" cy="1253836"/>
          </a:xfrm>
          <a:prstGeom prst="rect">
            <a:avLst/>
          </a:prstGeom>
        </p:spPr>
      </p:pic>
      <p:pic>
        <p:nvPicPr>
          <p:cNvPr id="13" name="Picture 12" descr="Kontakti - Daugavpils pilsētas bāriņtiesa - Juridiskā palīdzība | Memorial  Service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121" y="5586281"/>
            <a:ext cx="416203" cy="534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113" y="5524967"/>
            <a:ext cx="609602" cy="59574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866765" y="6367920"/>
            <a:ext cx="1649554" cy="324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14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www.daugavpils.lv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18485" y="6376229"/>
            <a:ext cx="1490857" cy="324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14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www.anyksciai.lt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772411" y="1065232"/>
            <a:ext cx="217245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dirty="0">
                <a:solidFill>
                  <a:srgbClr val="98C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Nr. LLI-472 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1950" cy="1740149"/>
          </a:xfrm>
          <a:prstGeom prst="rect">
            <a:avLst/>
          </a:prstGeom>
        </p:spPr>
      </p:pic>
      <p:sp>
        <p:nvSpPr>
          <p:cNvPr id="20" name="Text Box 5"/>
          <p:cNvSpPr txBox="1"/>
          <p:nvPr/>
        </p:nvSpPr>
        <p:spPr>
          <a:xfrm>
            <a:off x="5527976" y="228256"/>
            <a:ext cx="6318035" cy="111257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  <a:tabLst>
                <a:tab pos="3590925" algn="l"/>
              </a:tabLst>
            </a:pPr>
            <a:r>
              <a:rPr lang="en-US" sz="2400" dirty="0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Joint Management of Urban Wetland Areas in border region Latvia-Lithuania. (</a:t>
            </a:r>
            <a:r>
              <a:rPr lang="en-US" sz="2400" dirty="0" err="1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Urb</a:t>
            </a:r>
            <a:r>
              <a:rPr lang="en-US" sz="2400" dirty="0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-Area</a:t>
            </a:r>
            <a:r>
              <a:rPr lang="lv-LV" sz="2400" dirty="0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                           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GB" sz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026" y="2472860"/>
            <a:ext cx="9704955" cy="28983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0182" y="1663986"/>
            <a:ext cx="8856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wetland’s ecosystem needs to be restored and protected? 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5932" y="2196499"/>
            <a:ext cx="5728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Degradation and overgrowing of </a:t>
            </a:r>
            <a:r>
              <a:rPr lang="en-US" b="1" dirty="0" smtClean="0"/>
              <a:t>Daugavpils</a:t>
            </a:r>
            <a:r>
              <a:rPr lang="en-US" dirty="0" smtClean="0"/>
              <a:t> urban wetland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36410" y="3958822"/>
            <a:ext cx="1933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water surface 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shrinking 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670975" y="3592912"/>
            <a:ext cx="116579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127459" y="3575116"/>
            <a:ext cx="116579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611763" y="3592912"/>
            <a:ext cx="116579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04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5" y="5524966"/>
            <a:ext cx="7549978" cy="1253836"/>
          </a:xfrm>
          <a:prstGeom prst="rect">
            <a:avLst/>
          </a:prstGeom>
        </p:spPr>
      </p:pic>
      <p:pic>
        <p:nvPicPr>
          <p:cNvPr id="13" name="Picture 12" descr="Kontakti - Daugavpils pilsētas bāriņtiesa - Juridiskā palīdzība | Memorial  Service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121" y="5586281"/>
            <a:ext cx="416203" cy="534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113" y="5524967"/>
            <a:ext cx="609602" cy="59574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866765" y="6367920"/>
            <a:ext cx="1649554" cy="324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14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www.daugavpils.lv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18485" y="6376229"/>
            <a:ext cx="1490857" cy="324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14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www.anyksciai.lt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772411" y="1065232"/>
            <a:ext cx="217245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dirty="0">
                <a:solidFill>
                  <a:srgbClr val="98C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Nr. LLI-472 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1950" cy="1740149"/>
          </a:xfrm>
          <a:prstGeom prst="rect">
            <a:avLst/>
          </a:prstGeom>
        </p:spPr>
      </p:pic>
      <p:sp>
        <p:nvSpPr>
          <p:cNvPr id="20" name="Text Box 5"/>
          <p:cNvSpPr txBox="1"/>
          <p:nvPr/>
        </p:nvSpPr>
        <p:spPr>
          <a:xfrm>
            <a:off x="5527976" y="228256"/>
            <a:ext cx="6318035" cy="111257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  <a:tabLst>
                <a:tab pos="3590925" algn="l"/>
              </a:tabLst>
            </a:pPr>
            <a:r>
              <a:rPr lang="en-US" sz="2400" dirty="0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Joint Management of Urban Wetland Areas in border region Latvia-Lithuania. (</a:t>
            </a:r>
            <a:r>
              <a:rPr lang="en-US" sz="2400" dirty="0" err="1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Urb</a:t>
            </a:r>
            <a:r>
              <a:rPr lang="en-US" sz="2400" dirty="0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-Area</a:t>
            </a:r>
            <a:r>
              <a:rPr lang="lv-LV" sz="2400" dirty="0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                           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GB" sz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0182" y="1752272"/>
            <a:ext cx="8856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wetland’s ecosystem needs to be restored and protected? 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280" y="2625382"/>
            <a:ext cx="7422462" cy="273171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73758" y="2308357"/>
            <a:ext cx="5583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Degradation and overgrowing of </a:t>
            </a:r>
            <a:r>
              <a:rPr lang="en-US" b="1" dirty="0" err="1" smtClean="0"/>
              <a:t>Anyksciai</a:t>
            </a:r>
            <a:r>
              <a:rPr lang="en-US" b="1" dirty="0" smtClean="0"/>
              <a:t> </a:t>
            </a:r>
            <a:r>
              <a:rPr lang="en-US" dirty="0" smtClean="0"/>
              <a:t>urban wetland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100182" y="3886200"/>
            <a:ext cx="1662926" cy="56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573544" y="3886200"/>
            <a:ext cx="1466771" cy="54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052939" y="2924013"/>
            <a:ext cx="3707277" cy="1648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rapidly urbanizing areas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due to human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etland’s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open water surface is shrinking,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ecosystem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destroyed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67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5" y="5524966"/>
            <a:ext cx="7549978" cy="1253836"/>
          </a:xfrm>
          <a:prstGeom prst="rect">
            <a:avLst/>
          </a:prstGeom>
        </p:spPr>
      </p:pic>
      <p:pic>
        <p:nvPicPr>
          <p:cNvPr id="13" name="Picture 12" descr="Kontakti - Daugavpils pilsētas bāriņtiesa - Juridiskā palīdzība | Memorial  Service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121" y="5586281"/>
            <a:ext cx="416203" cy="53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9866765" y="6367920"/>
            <a:ext cx="1649554" cy="324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14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www.daugavpils.lv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18485" y="6376229"/>
            <a:ext cx="1490857" cy="324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14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www.anyksciai.lt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772411" y="1065232"/>
            <a:ext cx="217245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dirty="0">
                <a:solidFill>
                  <a:srgbClr val="98C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Nr. LLI-472 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1950" cy="1740149"/>
          </a:xfrm>
          <a:prstGeom prst="rect">
            <a:avLst/>
          </a:prstGeom>
        </p:spPr>
      </p:pic>
      <p:sp>
        <p:nvSpPr>
          <p:cNvPr id="20" name="Text Box 5"/>
          <p:cNvSpPr txBox="1"/>
          <p:nvPr/>
        </p:nvSpPr>
        <p:spPr>
          <a:xfrm>
            <a:off x="5527976" y="228256"/>
            <a:ext cx="6318035" cy="111257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  <a:tabLst>
                <a:tab pos="3590925" algn="l"/>
              </a:tabLst>
            </a:pPr>
            <a:r>
              <a:rPr lang="en-US" sz="2400" dirty="0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Joint Management of Urban Wetland Areas in border region Latvia-Lithuania. (</a:t>
            </a:r>
            <a:r>
              <a:rPr lang="en-US" sz="2400" dirty="0" err="1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Urb</a:t>
            </a:r>
            <a:r>
              <a:rPr lang="en-US" sz="2400" dirty="0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-Area</a:t>
            </a:r>
            <a:r>
              <a:rPr lang="lv-LV" sz="2400" dirty="0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                           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GB" sz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6280" y="2504894"/>
            <a:ext cx="46474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01.10.2020 – 30.09.2022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24 months</a:t>
            </a: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Project budget: 376 140 EUR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Incl. ERDF co-financing 85%: 319 719 EUR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85" y="1863989"/>
            <a:ext cx="12045223" cy="5170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Joint Management of Urban Wetland Areas in border region 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Latvia-Lithuania /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Urb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-Area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4844" y="4035250"/>
            <a:ext cx="37401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partner: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Daugavpils City Council</a:t>
            </a:r>
          </a:p>
          <a:p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Daugavpils budget: 266 648 EUR</a:t>
            </a: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ncl. ERDF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co-financing 85%: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226 651 EUR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03564" y="4035250"/>
            <a:ext cx="47275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artner: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Anyksciai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district municipality administration</a:t>
            </a:r>
          </a:p>
          <a:p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Anyksciai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budget: 109 491 EUR</a:t>
            </a: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ncl. ERDF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co-financing 85%: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93 068 EUR</a:t>
            </a:r>
          </a:p>
        </p:txBody>
      </p:sp>
      <p:pic>
        <p:nvPicPr>
          <p:cNvPr id="23" name="Picture 2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113" y="5524967"/>
            <a:ext cx="609602" cy="59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4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1309" y="1915377"/>
            <a:ext cx="8913340" cy="3174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PROJECT ACTIVITIES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Joint Action Plan  </a:t>
            </a:r>
            <a:r>
              <a:rPr lang="en-US" sz="1400" i="1" dirty="0">
                <a:solidFill>
                  <a:srgbClr val="40404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Recommendations on management of urban wetlands</a:t>
            </a:r>
            <a:endParaRPr lang="en-US" sz="10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Restoration of wetlands’ green infrastructure in Daugavpils and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Anyksciai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rgbClr val="40404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Cleaning of ponds: </a:t>
            </a:r>
            <a:r>
              <a:rPr lang="en-US" sz="1400" i="1" dirty="0" err="1">
                <a:solidFill>
                  <a:srgbClr val="40404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Latgale</a:t>
            </a:r>
            <a:r>
              <a:rPr lang="en-US" sz="1400" i="1" dirty="0">
                <a:solidFill>
                  <a:srgbClr val="40404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Zoo, Green pond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0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Improvement of wetlands’ adjusted territory </a:t>
            </a:r>
            <a:r>
              <a:rPr lang="en-US" sz="1400" i="1" dirty="0">
                <a:solidFill>
                  <a:srgbClr val="40404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Landscaping works in Daugavpils and </a:t>
            </a:r>
            <a:r>
              <a:rPr lang="en-US" sz="1400" i="1" dirty="0" err="1">
                <a:solidFill>
                  <a:srgbClr val="40404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Anyksciai</a:t>
            </a:r>
            <a:endParaRPr lang="en-US" sz="10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Joint on-line management system </a:t>
            </a:r>
            <a:r>
              <a:rPr lang="en-US" sz="1400" i="1" dirty="0">
                <a:solidFill>
                  <a:srgbClr val="40404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On-line application for wetland territories, incl. life bird watching cameras and electronic catalogue of wetlands’ biodiversity </a:t>
            </a:r>
            <a:endParaRPr lang="en-US" sz="10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Partner workshops, round-table discussions, educational events. </a:t>
            </a:r>
            <a:r>
              <a:rPr lang="en-US" sz="1400" i="1" dirty="0">
                <a:solidFill>
                  <a:srgbClr val="40404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Meeting of biologists and responsible municipal specialists, NGO, </a:t>
            </a:r>
            <a:r>
              <a:rPr lang="en-US" sz="1400" i="1" dirty="0" smtClean="0">
                <a:solidFill>
                  <a:srgbClr val="40404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endParaRPr lang="en-US" sz="105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 awareness raising</a:t>
            </a:r>
            <a:r>
              <a:rPr lang="en-US" sz="1400" i="1" dirty="0" smtClean="0">
                <a:solidFill>
                  <a:srgbClr val="40404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Educational activities for children, pupils, general public</a:t>
            </a:r>
            <a:endParaRPr lang="en-US" sz="105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Equipment </a:t>
            </a:r>
            <a:r>
              <a:rPr lang="en-US" sz="1400" i="1" dirty="0">
                <a:solidFill>
                  <a:srgbClr val="40404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Binoculars, hydroscopes, telescopes</a:t>
            </a:r>
            <a:endParaRPr lang="en-US" sz="10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Publicity  </a:t>
            </a:r>
            <a:r>
              <a:rPr lang="en-US" sz="1400" i="1" dirty="0">
                <a:solidFill>
                  <a:srgbClr val="40404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press releases, articles, municipal webpage, video-clip</a:t>
            </a:r>
            <a:endParaRPr lang="en-US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1950" cy="17401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" y="5524966"/>
            <a:ext cx="7549978" cy="1253836"/>
          </a:xfrm>
          <a:prstGeom prst="rect">
            <a:avLst/>
          </a:prstGeom>
        </p:spPr>
      </p:pic>
      <p:pic>
        <p:nvPicPr>
          <p:cNvPr id="7" name="Picture 6" descr="Kontakti - Daugavpils pilsētas bāriņtiesa - Juridiskā palīdzība | Memorial  Service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121" y="5586281"/>
            <a:ext cx="416203" cy="534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113" y="5524967"/>
            <a:ext cx="609602" cy="5957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866765" y="6367920"/>
            <a:ext cx="1649554" cy="324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14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www.daugavpils.lv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18485" y="6376229"/>
            <a:ext cx="1490857" cy="324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14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www.anyksciai.lt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5"/>
          <p:cNvSpPr txBox="1"/>
          <p:nvPr/>
        </p:nvSpPr>
        <p:spPr>
          <a:xfrm>
            <a:off x="5527976" y="228256"/>
            <a:ext cx="6318035" cy="111257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  <a:tabLst>
                <a:tab pos="3590925" algn="l"/>
              </a:tabLst>
            </a:pPr>
            <a:r>
              <a:rPr lang="en-US" sz="2400" dirty="0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Joint Management of Urban Wetland Areas in border region Latvia-Lithuania. (</a:t>
            </a:r>
            <a:r>
              <a:rPr lang="en-US" sz="2400" dirty="0" err="1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Urb</a:t>
            </a:r>
            <a:r>
              <a:rPr lang="en-US" sz="2400" dirty="0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-Area</a:t>
            </a:r>
            <a:r>
              <a:rPr lang="lv-LV" sz="2400" dirty="0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                           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GB" sz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72411" y="1065232"/>
            <a:ext cx="217245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dirty="0">
                <a:solidFill>
                  <a:srgbClr val="98C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Nr. LLI-472 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10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1950" cy="17401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" y="5524966"/>
            <a:ext cx="7549978" cy="1253836"/>
          </a:xfrm>
          <a:prstGeom prst="rect">
            <a:avLst/>
          </a:prstGeom>
        </p:spPr>
      </p:pic>
      <p:pic>
        <p:nvPicPr>
          <p:cNvPr id="6" name="Picture 5" descr="Kontakti - Daugavpils pilsētas bāriņtiesa - Juridiskā palīdzība | Memorial  Service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121" y="5586281"/>
            <a:ext cx="416203" cy="534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113" y="5524967"/>
            <a:ext cx="609602" cy="5957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866765" y="6367920"/>
            <a:ext cx="1649554" cy="324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14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www.daugavpils.lv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18485" y="6376229"/>
            <a:ext cx="1490857" cy="324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14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www.anyksciai.lt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5"/>
          <p:cNvSpPr txBox="1"/>
          <p:nvPr/>
        </p:nvSpPr>
        <p:spPr>
          <a:xfrm>
            <a:off x="5527976" y="228256"/>
            <a:ext cx="6318035" cy="111257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  <a:tabLst>
                <a:tab pos="3590925" algn="l"/>
              </a:tabLst>
            </a:pPr>
            <a:r>
              <a:rPr lang="en-US" sz="2400" dirty="0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Joint Management of Urban Wetland Areas in border region Latvia-Lithuania. (</a:t>
            </a:r>
            <a:r>
              <a:rPr lang="en-US" sz="2400" dirty="0" err="1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Urb</a:t>
            </a:r>
            <a:r>
              <a:rPr lang="en-US" sz="2400" dirty="0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-Area</a:t>
            </a:r>
            <a:r>
              <a:rPr lang="lv-LV" sz="2400" dirty="0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                           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GB" sz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72411" y="1065232"/>
            <a:ext cx="217245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dirty="0">
                <a:solidFill>
                  <a:srgbClr val="98C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Nr. LLI-472 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72715" y="1835526"/>
            <a:ext cx="6096000" cy="7838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Joint Action Plan  </a:t>
            </a:r>
            <a:r>
              <a:rPr lang="en-US" i="1" dirty="0">
                <a:solidFill>
                  <a:srgbClr val="40404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Recommendations on management of urban wetlands</a:t>
            </a:r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186" y="2706636"/>
            <a:ext cx="2397209" cy="56378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Preliminary study</a:t>
            </a:r>
            <a:r>
              <a:rPr lang="lv-LV" dirty="0" smtClean="0"/>
              <a:t> in Daugavpils </a:t>
            </a:r>
            <a:r>
              <a:rPr lang="en-US" dirty="0" smtClean="0"/>
              <a:t>wetland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14185" y="3552015"/>
            <a:ext cx="2397209" cy="5637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Preliminary study</a:t>
            </a:r>
            <a:r>
              <a:rPr lang="lv-LV" dirty="0" smtClean="0"/>
              <a:t> in </a:t>
            </a:r>
            <a:r>
              <a:rPr lang="lv-LV" dirty="0" err="1" smtClean="0"/>
              <a:t>Anyksciai</a:t>
            </a:r>
            <a:r>
              <a:rPr lang="lv-LV" dirty="0" smtClean="0"/>
              <a:t> </a:t>
            </a:r>
            <a:r>
              <a:rPr lang="en-US" dirty="0" smtClean="0"/>
              <a:t>wetland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130767" y="2706636"/>
            <a:ext cx="2397209" cy="56378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Joint Action Plan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047348" y="2706636"/>
            <a:ext cx="2397209" cy="56378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Endorsement of Joint Action Plan</a:t>
            </a:r>
            <a:r>
              <a:rPr lang="lv-LV" sz="1600" dirty="0" smtClean="0"/>
              <a:t> in Daugavpils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5976939" y="3552015"/>
            <a:ext cx="2397209" cy="5637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Endorsement of Joint Action Plan</a:t>
            </a:r>
            <a:r>
              <a:rPr lang="lv-LV" sz="1600" dirty="0" smtClean="0"/>
              <a:t> in </a:t>
            </a:r>
            <a:r>
              <a:rPr lang="lv-LV" sz="1600" dirty="0" err="1" smtClean="0"/>
              <a:t>Anyksciai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8963929" y="2700711"/>
            <a:ext cx="2397209" cy="56378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Monitoring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3" idx="3"/>
            <a:endCxn id="15" idx="1"/>
          </p:cNvCxnSpPr>
          <p:nvPr/>
        </p:nvCxnSpPr>
        <p:spPr>
          <a:xfrm>
            <a:off x="2611395" y="2988529"/>
            <a:ext cx="519372" cy="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611395" y="3264497"/>
            <a:ext cx="691978" cy="571724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427307" y="2982604"/>
            <a:ext cx="519372" cy="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527976" y="2982604"/>
            <a:ext cx="519372" cy="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341950" y="3264497"/>
            <a:ext cx="634989" cy="417817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14185" y="4510454"/>
            <a:ext cx="11146953" cy="52753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 certified experts from Latvia and 3 experts from Lithuania:</a:t>
            </a:r>
          </a:p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plants, invertebrates, fish, amphibians, reptiles, birds, mammals, wetlands, ponds, invasive species</a:t>
            </a:r>
          </a:p>
        </p:txBody>
      </p:sp>
    </p:spTree>
    <p:extLst>
      <p:ext uri="{BB962C8B-B14F-4D97-AF65-F5344CB8AC3E}">
        <p14:creationId xmlns:p14="http://schemas.microsoft.com/office/powerpoint/2010/main" val="106084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1950" cy="17401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" y="5524966"/>
            <a:ext cx="7549978" cy="1253836"/>
          </a:xfrm>
          <a:prstGeom prst="rect">
            <a:avLst/>
          </a:prstGeom>
        </p:spPr>
      </p:pic>
      <p:pic>
        <p:nvPicPr>
          <p:cNvPr id="6" name="Picture 5" descr="Kontakti - Daugavpils pilsētas bāriņtiesa - Juridiskā palīdzība | Memorial  Service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121" y="5586281"/>
            <a:ext cx="416203" cy="534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113" y="5524967"/>
            <a:ext cx="609602" cy="5957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866765" y="6367920"/>
            <a:ext cx="1649554" cy="324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14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www.daugavpils.lv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18485" y="6376229"/>
            <a:ext cx="1490857" cy="324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14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www.anyksciai.lt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5"/>
          <p:cNvSpPr txBox="1"/>
          <p:nvPr/>
        </p:nvSpPr>
        <p:spPr>
          <a:xfrm>
            <a:off x="5527976" y="228256"/>
            <a:ext cx="6318035" cy="111257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  <a:tabLst>
                <a:tab pos="3590925" algn="l"/>
              </a:tabLst>
            </a:pPr>
            <a:r>
              <a:rPr lang="en-US" sz="2400" dirty="0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Joint Management of Urban Wetland Areas in border region Latvia-Lithuania. (</a:t>
            </a:r>
            <a:r>
              <a:rPr lang="en-US" sz="2400" dirty="0" err="1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Urb</a:t>
            </a:r>
            <a:r>
              <a:rPr lang="en-US" sz="2400" dirty="0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-Area</a:t>
            </a:r>
            <a:r>
              <a:rPr lang="lv-LV" sz="2400" dirty="0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                           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GB" sz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72411" y="1065232"/>
            <a:ext cx="217245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dirty="0">
                <a:solidFill>
                  <a:srgbClr val="98C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Nr. LLI-472 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9900" y="1785351"/>
            <a:ext cx="6452841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Restoration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wetlands’ green 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infrastructure</a:t>
            </a:r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3" y="2661744"/>
            <a:ext cx="3800683" cy="25331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811" y="2656752"/>
            <a:ext cx="4563062" cy="253053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459383" y="2648534"/>
            <a:ext cx="2323358" cy="95965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Based on recommendations of experts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59383" y="4227623"/>
            <a:ext cx="2323358" cy="959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Removal of excess water plant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bottom cleaning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sludge removal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058032" y="3608193"/>
            <a:ext cx="1" cy="6194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089138" y="3608193"/>
            <a:ext cx="1" cy="6194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9168715" y="4774644"/>
            <a:ext cx="2672591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Green pond </a:t>
            </a:r>
            <a:r>
              <a:rPr lang="lv-LV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Anyksciai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6295" y="4806183"/>
            <a:ext cx="398057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lv-LV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ond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lv-LV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lv-LV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Daugavpils Latgale </a:t>
            </a:r>
            <a:r>
              <a:rPr lang="lv-LV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Zoo</a:t>
            </a:r>
            <a:r>
              <a:rPr lang="lv-LV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lv-LV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area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1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1950" cy="17401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" y="5524966"/>
            <a:ext cx="7549978" cy="1253836"/>
          </a:xfrm>
          <a:prstGeom prst="rect">
            <a:avLst/>
          </a:prstGeom>
        </p:spPr>
      </p:pic>
      <p:pic>
        <p:nvPicPr>
          <p:cNvPr id="6" name="Picture 5" descr="Kontakti - Daugavpils pilsētas bāriņtiesa - Juridiskā palīdzība | Memorial  Service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121" y="5586281"/>
            <a:ext cx="416203" cy="534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113" y="5524967"/>
            <a:ext cx="609602" cy="5957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866765" y="6367920"/>
            <a:ext cx="1649554" cy="324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14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www.daugavpils.lv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18485" y="6376229"/>
            <a:ext cx="1490857" cy="324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14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www.anyksciai.lt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5"/>
          <p:cNvSpPr txBox="1"/>
          <p:nvPr/>
        </p:nvSpPr>
        <p:spPr>
          <a:xfrm>
            <a:off x="5527976" y="228256"/>
            <a:ext cx="6318035" cy="111257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  <a:tabLst>
                <a:tab pos="3590925" algn="l"/>
              </a:tabLst>
            </a:pPr>
            <a:r>
              <a:rPr lang="en-US" sz="2400" dirty="0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Joint Management of Urban Wetland Areas in border region Latvia-Lithuania. (</a:t>
            </a:r>
            <a:r>
              <a:rPr lang="en-US" sz="2400" dirty="0" err="1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Urb</a:t>
            </a:r>
            <a:r>
              <a:rPr lang="en-US" sz="2400" dirty="0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-Area</a:t>
            </a:r>
            <a:r>
              <a:rPr lang="lv-LV" sz="2400" dirty="0" smtClean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                           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GB" sz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72411" y="1065232"/>
            <a:ext cx="217245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dirty="0">
                <a:solidFill>
                  <a:srgbClr val="98C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Nr. LLI-472 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417" y="1730474"/>
            <a:ext cx="419306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Landscaping of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wetlands’ </a:t>
            </a:r>
            <a:endParaRPr lang="lv-LV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adjusted territory</a:t>
            </a:r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1974" y="1065232"/>
            <a:ext cx="5171583" cy="43538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9794" y="2862895"/>
            <a:ext cx="46178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Daugavpils: </a:t>
            </a:r>
          </a:p>
          <a:p>
            <a:r>
              <a:rPr lang="en-US" sz="1600" dirty="0"/>
              <a:t>f</a:t>
            </a:r>
            <a:r>
              <a:rPr lang="en-US" sz="1600" dirty="0" smtClean="0"/>
              <a:t>ence, gates, paths, benches, trash bins, </a:t>
            </a:r>
          </a:p>
          <a:p>
            <a:r>
              <a:rPr lang="en-US" sz="1600" dirty="0" smtClean="0"/>
              <a:t>bike holder, lighting, security cameras, visitor counter</a:t>
            </a:r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err="1" smtClean="0"/>
              <a:t>Anyksciai</a:t>
            </a:r>
            <a:r>
              <a:rPr lang="en-US" sz="1600" dirty="0" smtClean="0"/>
              <a:t>: </a:t>
            </a:r>
          </a:p>
          <a:p>
            <a:r>
              <a:rPr lang="en-US" sz="1600" dirty="0"/>
              <a:t>p</a:t>
            </a:r>
            <a:r>
              <a:rPr lang="en-US" sz="1600" dirty="0" smtClean="0"/>
              <a:t>aths, benches, trash bins, floating fountain, </a:t>
            </a:r>
          </a:p>
          <a:p>
            <a:r>
              <a:rPr lang="en-US" sz="1600" dirty="0" smtClean="0"/>
              <a:t>bike holder, visitor counter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604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1309</Words>
  <Application>Microsoft Office PowerPoint</Application>
  <PresentationFormat>Widescreen</PresentationFormat>
  <Paragraphs>274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Olga Tolmacova</dc:creator>
  <cp:lastModifiedBy>Olga Tolmacova</cp:lastModifiedBy>
  <cp:revision>116</cp:revision>
  <dcterms:created xsi:type="dcterms:W3CDTF">2020-12-02T09:29:15Z</dcterms:created>
  <dcterms:modified xsi:type="dcterms:W3CDTF">2021-03-11T08:50:52Z</dcterms:modified>
</cp:coreProperties>
</file>